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07" r:id="rId2"/>
    <p:sldId id="258" r:id="rId3"/>
    <p:sldId id="263" r:id="rId4"/>
    <p:sldId id="259" r:id="rId5"/>
    <p:sldId id="264" r:id="rId6"/>
    <p:sldId id="273" r:id="rId7"/>
    <p:sldId id="260" r:id="rId8"/>
    <p:sldId id="275" r:id="rId9"/>
    <p:sldId id="304" r:id="rId10"/>
    <p:sldId id="265" r:id="rId11"/>
    <p:sldId id="295" r:id="rId12"/>
    <p:sldId id="297" r:id="rId13"/>
    <p:sldId id="299" r:id="rId14"/>
    <p:sldId id="300" r:id="rId15"/>
    <p:sldId id="121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21EB"/>
    <a:srgbClr val="368573"/>
    <a:srgbClr val="FFFFCC"/>
    <a:srgbClr val="66FFFF"/>
    <a:srgbClr val="348370"/>
    <a:srgbClr val="FFFFFF"/>
    <a:srgbClr val="212120"/>
    <a:srgbClr val="FCFDFC"/>
    <a:srgbClr val="191A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136" autoAdjust="0"/>
    <p:restoredTop sz="94660"/>
  </p:normalViewPr>
  <p:slideViewPr>
    <p:cSldViewPr snapToGrid="0">
      <p:cViewPr varScale="1">
        <p:scale>
          <a:sx n="66" d="100"/>
          <a:sy n="66" d="100"/>
        </p:scale>
        <p:origin x="35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2023/8/11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4617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D2A48B96-639E-45A3-A0BA-2464DFDB1FAA}" type="datetimeFigureOut">
              <a:rPr lang="zh-CN" altLang="en-US" smtClean="0"/>
              <a:t>2023/8/11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462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67E53-6639-4A95-B4B2-DF966F191F3A}" type="datetimeFigureOut">
              <a:rPr lang="zh-CN" altLang="en-US" smtClean="0"/>
              <a:t>2023/8/11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405A2-8174-4CF8-AAE5-CF8AF5FBBF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67E53-6639-4A95-B4B2-DF966F191F3A}" type="datetimeFigureOut">
              <a:rPr lang="zh-CN" altLang="en-US" smtClean="0"/>
              <a:t>2023/8/11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405A2-8174-4CF8-AAE5-CF8AF5FBBF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67E53-6639-4A95-B4B2-DF966F191F3A}" type="datetimeFigureOut">
              <a:rPr lang="zh-CN" altLang="en-US" smtClean="0"/>
              <a:t>2023/8/11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405A2-8174-4CF8-AAE5-CF8AF5FBBF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67E53-6639-4A95-B4B2-DF966F191F3A}" type="datetimeFigureOut">
              <a:rPr lang="zh-CN" altLang="en-US" smtClean="0"/>
              <a:t>2023/8/11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405A2-8174-4CF8-AAE5-CF8AF5FBBF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67E53-6639-4A95-B4B2-DF966F191F3A}" type="datetimeFigureOut">
              <a:rPr lang="zh-CN" altLang="en-US" smtClean="0"/>
              <a:t>2023/8/11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405A2-8174-4CF8-AAE5-CF8AF5FBBF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67E53-6639-4A95-B4B2-DF966F191F3A}" type="datetimeFigureOut">
              <a:rPr lang="zh-CN" altLang="en-US" smtClean="0"/>
              <a:t>2023/8/11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405A2-8174-4CF8-AAE5-CF8AF5FBBF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67E53-6639-4A95-B4B2-DF966F191F3A}" type="datetimeFigureOut">
              <a:rPr lang="zh-CN" altLang="en-US" smtClean="0"/>
              <a:t>2023/8/11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405A2-8174-4CF8-AAE5-CF8AF5FBBF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67E53-6639-4A95-B4B2-DF966F191F3A}" type="datetimeFigureOut">
              <a:rPr lang="zh-CN" altLang="en-US" smtClean="0"/>
              <a:t>2023/8/11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405A2-8174-4CF8-AAE5-CF8AF5FBBF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67E53-6639-4A95-B4B2-DF966F191F3A}" type="datetimeFigureOut">
              <a:rPr lang="zh-CN" altLang="en-US" smtClean="0"/>
              <a:t>2023/8/11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405A2-8174-4CF8-AAE5-CF8AF5FBBF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67E53-6639-4A95-B4B2-DF966F191F3A}" type="datetimeFigureOut">
              <a:rPr lang="zh-CN" altLang="en-US" smtClean="0"/>
              <a:t>2023/8/11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405A2-8174-4CF8-AAE5-CF8AF5FBBF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67E53-6639-4A95-B4B2-DF966F191F3A}" type="datetimeFigureOut">
              <a:rPr lang="zh-CN" altLang="en-US" smtClean="0"/>
              <a:t>2023/8/11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405A2-8174-4CF8-AAE5-CF8AF5FBBF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24867E53-6639-4A95-B4B2-DF966F191F3A}" type="datetimeFigureOut">
              <a:rPr lang="zh-CN" altLang="en-US" smtClean="0"/>
              <a:t>2023/8/11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A7A405A2-8174-4CF8-AAE5-CF8AF5FBBF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8866" y="2513864"/>
            <a:ext cx="6387007" cy="185783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LESSON 5 SPEAKING</a:t>
            </a:r>
          </a:p>
        </p:txBody>
      </p:sp>
      <p:pic>
        <p:nvPicPr>
          <p:cNvPr id="3" name="Picture 6" descr="HN] Trường Đại Học Công Nghệ Đông Á Tuyển Dụng Quản Lý Phòng Tập Gym 2018 -  YBOX">
            <a:extLst>
              <a:ext uri="{FF2B5EF4-FFF2-40B4-BE49-F238E27FC236}">
                <a16:creationId xmlns:a16="http://schemas.microsoft.com/office/drawing/2014/main" id="{DC37863B-E8CE-2148-BB4D-D0F7F23638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3" t="25697" r="11786" b="34178"/>
          <a:stretch/>
        </p:blipFill>
        <p:spPr bwMode="auto">
          <a:xfrm>
            <a:off x="2363003" y="105878"/>
            <a:ext cx="7020561" cy="185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073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85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1" r="71796" b="2026"/>
          <a:stretch>
            <a:fillRect/>
          </a:stretch>
        </p:blipFill>
        <p:spPr>
          <a:xfrm>
            <a:off x="0" y="188802"/>
            <a:ext cx="1521727" cy="172690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58" t="4678" r="57746" b="75664"/>
          <a:stretch>
            <a:fillRect/>
          </a:stretch>
        </p:blipFill>
        <p:spPr>
          <a:xfrm>
            <a:off x="1521727" y="583858"/>
            <a:ext cx="1308531" cy="9367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62" t="73324" r="6725"/>
          <a:stretch>
            <a:fillRect/>
          </a:stretch>
        </p:blipFill>
        <p:spPr>
          <a:xfrm flipV="1">
            <a:off x="10741425" y="0"/>
            <a:ext cx="1450575" cy="76551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01" t="26832" r="1021" b="26988"/>
          <a:stretch>
            <a:fillRect/>
          </a:stretch>
        </p:blipFill>
        <p:spPr>
          <a:xfrm>
            <a:off x="10741425" y="583858"/>
            <a:ext cx="1080070" cy="115833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55" t="1558" r="4718" b="60299"/>
          <a:stretch>
            <a:fillRect/>
          </a:stretch>
        </p:blipFill>
        <p:spPr>
          <a:xfrm>
            <a:off x="8712935" y="426061"/>
            <a:ext cx="1790833" cy="1094587"/>
          </a:xfrm>
          <a:custGeom>
            <a:avLst/>
            <a:gdLst>
              <a:gd name="connsiteX0" fmla="*/ 0 w 2575775"/>
              <a:gd name="connsiteY0" fmla="*/ 0 h 1574357"/>
              <a:gd name="connsiteX1" fmla="*/ 2575775 w 2575775"/>
              <a:gd name="connsiteY1" fmla="*/ 0 h 1574357"/>
              <a:gd name="connsiteX2" fmla="*/ 2575775 w 2575775"/>
              <a:gd name="connsiteY2" fmla="*/ 780707 h 1574357"/>
              <a:gd name="connsiteX3" fmla="*/ 0 w 2575775"/>
              <a:gd name="connsiteY3" fmla="*/ 1574357 h 157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775" h="1574357">
                <a:moveTo>
                  <a:pt x="0" y="0"/>
                </a:moveTo>
                <a:lnTo>
                  <a:pt x="2575775" y="0"/>
                </a:lnTo>
                <a:lnTo>
                  <a:pt x="2575775" y="780707"/>
                </a:lnTo>
                <a:lnTo>
                  <a:pt x="0" y="1574357"/>
                </a:lnTo>
                <a:close/>
              </a:path>
            </a:pathLst>
          </a:custGeom>
        </p:spPr>
      </p:pic>
      <p:sp>
        <p:nvSpPr>
          <p:cNvPr id="2" name="Text Box 1"/>
          <p:cNvSpPr txBox="1"/>
          <p:nvPr/>
        </p:nvSpPr>
        <p:spPr>
          <a:xfrm>
            <a:off x="438764" y="1583380"/>
            <a:ext cx="748501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FFFF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Look at the photo again as you listen to</a:t>
            </a:r>
          </a:p>
          <a:p>
            <a:r>
              <a:rPr lang="en-US" sz="2600" b="1" dirty="0">
                <a:solidFill>
                  <a:srgbClr val="FFFF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another good response below. As you listen, circle the nouns and underline the verbs. How  many different nouns for people or objects did around a main idea. you find?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4834" y="765519"/>
            <a:ext cx="4166661" cy="2910742"/>
          </a:xfrm>
          <a:prstGeom prst="rect">
            <a:avLst/>
          </a:prstGeom>
        </p:spPr>
      </p:pic>
      <p:pic>
        <p:nvPicPr>
          <p:cNvPr id="39" name="Question 03 Track 03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329335" y="680720"/>
            <a:ext cx="1022649" cy="8399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F0C3EC-F31E-7541-9BF2-80B6B7252C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897807"/>
            <a:ext cx="12192000" cy="2884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5961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audio>
              <p:cMediaNode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85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1" r="71796" b="2026"/>
          <a:stretch>
            <a:fillRect/>
          </a:stretch>
        </p:blipFill>
        <p:spPr>
          <a:xfrm>
            <a:off x="0" y="188802"/>
            <a:ext cx="1521727" cy="172690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58" t="4678" r="57746" b="75664"/>
          <a:stretch>
            <a:fillRect/>
          </a:stretch>
        </p:blipFill>
        <p:spPr>
          <a:xfrm>
            <a:off x="1521727" y="583858"/>
            <a:ext cx="1308531" cy="9367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62" t="73324" r="6725"/>
          <a:stretch>
            <a:fillRect/>
          </a:stretch>
        </p:blipFill>
        <p:spPr>
          <a:xfrm flipV="1">
            <a:off x="10741425" y="0"/>
            <a:ext cx="1450575" cy="76551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01" t="26832" r="1021" b="26988"/>
          <a:stretch>
            <a:fillRect/>
          </a:stretch>
        </p:blipFill>
        <p:spPr>
          <a:xfrm>
            <a:off x="10741425" y="583858"/>
            <a:ext cx="1080070" cy="115833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55" t="1558" r="4718" b="60299"/>
          <a:stretch>
            <a:fillRect/>
          </a:stretch>
        </p:blipFill>
        <p:spPr>
          <a:xfrm>
            <a:off x="8712935" y="426061"/>
            <a:ext cx="1790833" cy="1094587"/>
          </a:xfrm>
          <a:custGeom>
            <a:avLst/>
            <a:gdLst>
              <a:gd name="connsiteX0" fmla="*/ 0 w 2575775"/>
              <a:gd name="connsiteY0" fmla="*/ 0 h 1574357"/>
              <a:gd name="connsiteX1" fmla="*/ 2575775 w 2575775"/>
              <a:gd name="connsiteY1" fmla="*/ 0 h 1574357"/>
              <a:gd name="connsiteX2" fmla="*/ 2575775 w 2575775"/>
              <a:gd name="connsiteY2" fmla="*/ 780707 h 1574357"/>
              <a:gd name="connsiteX3" fmla="*/ 0 w 2575775"/>
              <a:gd name="connsiteY3" fmla="*/ 1574357 h 157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775" h="1574357">
                <a:moveTo>
                  <a:pt x="0" y="0"/>
                </a:moveTo>
                <a:lnTo>
                  <a:pt x="2575775" y="0"/>
                </a:lnTo>
                <a:lnTo>
                  <a:pt x="2575775" y="780707"/>
                </a:lnTo>
                <a:lnTo>
                  <a:pt x="0" y="1574357"/>
                </a:lnTo>
                <a:close/>
              </a:path>
            </a:pathLst>
          </a:custGeom>
        </p:spPr>
      </p:pic>
      <p:sp>
        <p:nvSpPr>
          <p:cNvPr id="3" name="Text Box 2"/>
          <p:cNvSpPr txBox="1"/>
          <p:nvPr/>
        </p:nvSpPr>
        <p:spPr>
          <a:xfrm>
            <a:off x="2808605" y="421005"/>
            <a:ext cx="5441315" cy="583565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4721EB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Grammar and Vocabulary</a:t>
            </a:r>
            <a:r>
              <a:rPr lang="en-US" sz="3200" dirty="0">
                <a:solidFill>
                  <a:srgbClr val="4721EB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178193" y="1520648"/>
            <a:ext cx="767196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FFFFFF"/>
                </a:solidFill>
                <a:highlight>
                  <a:srgbClr val="FF00FF"/>
                </a:highlight>
                <a:latin typeface="Times" panose="02020603050405020304" pitchFamily="18" charset="0"/>
                <a:cs typeface="Times" panose="02020603050405020304" pitchFamily="18" charset="0"/>
              </a:rPr>
              <a:t>TIP1</a:t>
            </a:r>
            <a:r>
              <a:rPr lang="en-US" sz="2600" dirty="0">
                <a:solidFill>
                  <a:srgbClr val="FFFFFF"/>
                </a:solidFill>
                <a:highlight>
                  <a:srgbClr val="FF00FF"/>
                </a:highlight>
                <a:latin typeface="Times" panose="02020603050405020304" pitchFamily="18" charset="0"/>
                <a:cs typeface="Times" panose="02020603050405020304" pitchFamily="18" charset="0"/>
              </a:rPr>
              <a:t>:</a:t>
            </a:r>
            <a:r>
              <a:rPr lang="en-US" sz="2600" dirty="0">
                <a:solidFill>
                  <a:srgbClr val="FFFF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Be sure to use the correct noun or pronoun and the correct verb form. </a:t>
            </a:r>
          </a:p>
          <a:p>
            <a:pPr marL="285750" indent="-285750">
              <a:buFontTx/>
              <a:buChar char="-"/>
            </a:pPr>
            <a:r>
              <a:rPr lang="en-US" sz="2600" dirty="0">
                <a:solidFill>
                  <a:srgbClr val="FFFF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organize your response by asking yourself: who or what is the main subject in the photo?</a:t>
            </a:r>
          </a:p>
          <a:p>
            <a:r>
              <a:rPr lang="en-US" sz="2600" dirty="0">
                <a:solidFill>
                  <a:srgbClr val="FFFF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-    vary your response by using pronouns as well as different nouns to refer to the people and things in the photo </a:t>
            </a:r>
          </a:p>
          <a:p>
            <a:endParaRPr lang="en-US" sz="2600" dirty="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87545"/>
            <a:ext cx="8249920" cy="2174512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7961745" y="765519"/>
            <a:ext cx="423025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00FF00"/>
                </a:highlight>
              </a:rPr>
              <a:t>Quick tip:</a:t>
            </a:r>
            <a:endParaRPr lang="en-US" sz="2400" dirty="0">
              <a:highlight>
                <a:srgbClr val="00FF00"/>
              </a:highlight>
            </a:endParaRPr>
          </a:p>
          <a:p>
            <a:r>
              <a:rPr lang="en-US" sz="2400" dirty="0">
                <a:highlight>
                  <a:srgbClr val="00FF00"/>
                </a:highlight>
                <a:latin typeface="Times" panose="02020603050405020304" pitchFamily="18" charset="0"/>
                <a:cs typeface="Times" panose="02020603050405020304" pitchFamily="18" charset="0"/>
              </a:rPr>
              <a:t>Practice thinking of several different words to identify specific people and objects.</a:t>
            </a:r>
          </a:p>
          <a:p>
            <a:endParaRPr lang="en-US" sz="2400" dirty="0">
              <a:highlight>
                <a:srgbClr val="00FF00"/>
              </a:highlight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sz="2400" dirty="0">
                <a:highlight>
                  <a:srgbClr val="00FF00"/>
                </a:highlight>
                <a:latin typeface="Times" panose="02020603050405020304" pitchFamily="18" charset="0"/>
                <a:cs typeface="Times" panose="02020603050405020304" pitchFamily="18" charset="0"/>
              </a:rPr>
              <a:t> The woman in the sample photo can be referred to as woman, baker, she, or her, depending on context and grammar. </a:t>
            </a:r>
          </a:p>
          <a:p>
            <a:endParaRPr lang="en-US" sz="2400" dirty="0">
              <a:highlight>
                <a:srgbClr val="00FF00"/>
              </a:highlight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sz="2400" dirty="0">
                <a:highlight>
                  <a:srgbClr val="00FF00"/>
                </a:highlight>
                <a:latin typeface="Times" panose="02020603050405020304" pitchFamily="18" charset="0"/>
                <a:cs typeface="Times" panose="02020603050405020304" pitchFamily="18" charset="0"/>
              </a:rPr>
              <a:t>The man in the photo can be referred to as man, customer, he, or him. </a:t>
            </a:r>
          </a:p>
          <a:p>
            <a:endParaRPr lang="en-US" sz="2400" dirty="0">
              <a:highlight>
                <a:srgbClr val="00FF00"/>
              </a:highlight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sz="2400" dirty="0">
                <a:highlight>
                  <a:srgbClr val="00FF00"/>
                </a:highlight>
                <a:latin typeface="Times" panose="02020603050405020304" pitchFamily="18" charset="0"/>
                <a:cs typeface="Times" panose="02020603050405020304" pitchFamily="18" charset="0"/>
              </a:rPr>
              <a:t>You can practice describing magazine photos.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85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1" r="71796" b="2026"/>
          <a:stretch>
            <a:fillRect/>
          </a:stretch>
        </p:blipFill>
        <p:spPr>
          <a:xfrm>
            <a:off x="0" y="188802"/>
            <a:ext cx="1521727" cy="172690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58" t="4678" r="57746" b="75664"/>
          <a:stretch>
            <a:fillRect/>
          </a:stretch>
        </p:blipFill>
        <p:spPr>
          <a:xfrm>
            <a:off x="1521727" y="583858"/>
            <a:ext cx="1308531" cy="9367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62" t="73324" r="6725"/>
          <a:stretch>
            <a:fillRect/>
          </a:stretch>
        </p:blipFill>
        <p:spPr>
          <a:xfrm flipV="1">
            <a:off x="10741425" y="0"/>
            <a:ext cx="1450575" cy="76551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01" t="26832" r="1021" b="26988"/>
          <a:stretch>
            <a:fillRect/>
          </a:stretch>
        </p:blipFill>
        <p:spPr>
          <a:xfrm>
            <a:off x="10741425" y="583858"/>
            <a:ext cx="1080070" cy="115833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55" t="1558" r="4718" b="60299"/>
          <a:stretch>
            <a:fillRect/>
          </a:stretch>
        </p:blipFill>
        <p:spPr>
          <a:xfrm>
            <a:off x="8712935" y="426061"/>
            <a:ext cx="1790833" cy="1094587"/>
          </a:xfrm>
          <a:custGeom>
            <a:avLst/>
            <a:gdLst>
              <a:gd name="connsiteX0" fmla="*/ 0 w 2575775"/>
              <a:gd name="connsiteY0" fmla="*/ 0 h 1574357"/>
              <a:gd name="connsiteX1" fmla="*/ 2575775 w 2575775"/>
              <a:gd name="connsiteY1" fmla="*/ 0 h 1574357"/>
              <a:gd name="connsiteX2" fmla="*/ 2575775 w 2575775"/>
              <a:gd name="connsiteY2" fmla="*/ 780707 h 1574357"/>
              <a:gd name="connsiteX3" fmla="*/ 0 w 2575775"/>
              <a:gd name="connsiteY3" fmla="*/ 1574357 h 157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775" h="1574357">
                <a:moveTo>
                  <a:pt x="0" y="0"/>
                </a:moveTo>
                <a:lnTo>
                  <a:pt x="2575775" y="0"/>
                </a:lnTo>
                <a:lnTo>
                  <a:pt x="2575775" y="780707"/>
                </a:lnTo>
                <a:lnTo>
                  <a:pt x="0" y="1574357"/>
                </a:lnTo>
                <a:close/>
              </a:path>
            </a:pathLst>
          </a:custGeom>
        </p:spPr>
      </p:pic>
      <p:sp>
        <p:nvSpPr>
          <p:cNvPr id="3" name="Text Box 2"/>
          <p:cNvSpPr txBox="1"/>
          <p:nvPr/>
        </p:nvSpPr>
        <p:spPr>
          <a:xfrm>
            <a:off x="1336862" y="348247"/>
            <a:ext cx="10484633" cy="523220"/>
          </a:xfrm>
          <a:prstGeom prst="rect">
            <a:avLst/>
          </a:prstGeom>
          <a:solidFill>
            <a:srgbClr val="368573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TIP 2 Use specific verb tenses and structures for basic descriptions</a:t>
            </a:r>
            <a:r>
              <a:rPr lang="en-US" sz="2800" dirty="0">
                <a:solidFill>
                  <a:srgbClr val="FFFFFF"/>
                </a:solidFill>
              </a:rPr>
              <a:t>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47" y="1520648"/>
            <a:ext cx="8444537" cy="41462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192" y="5666861"/>
            <a:ext cx="8437792" cy="11086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2935" y="1520648"/>
            <a:ext cx="3479066" cy="4980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85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1" r="71796" b="2026"/>
          <a:stretch>
            <a:fillRect/>
          </a:stretch>
        </p:blipFill>
        <p:spPr>
          <a:xfrm>
            <a:off x="0" y="188802"/>
            <a:ext cx="1521727" cy="172690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58" t="4678" r="57746" b="75664"/>
          <a:stretch>
            <a:fillRect/>
          </a:stretch>
        </p:blipFill>
        <p:spPr>
          <a:xfrm>
            <a:off x="1521727" y="583858"/>
            <a:ext cx="1308531" cy="9367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62" t="73324" r="6725"/>
          <a:stretch>
            <a:fillRect/>
          </a:stretch>
        </p:blipFill>
        <p:spPr>
          <a:xfrm flipV="1">
            <a:off x="10741425" y="0"/>
            <a:ext cx="1450575" cy="76551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01" t="26832" r="1021" b="26988"/>
          <a:stretch>
            <a:fillRect/>
          </a:stretch>
        </p:blipFill>
        <p:spPr>
          <a:xfrm>
            <a:off x="10741425" y="583858"/>
            <a:ext cx="1080070" cy="115833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55" t="1558" r="4718" b="60299"/>
          <a:stretch>
            <a:fillRect/>
          </a:stretch>
        </p:blipFill>
        <p:spPr>
          <a:xfrm>
            <a:off x="8712935" y="426061"/>
            <a:ext cx="1790833" cy="1094587"/>
          </a:xfrm>
          <a:custGeom>
            <a:avLst/>
            <a:gdLst>
              <a:gd name="connsiteX0" fmla="*/ 0 w 2575775"/>
              <a:gd name="connsiteY0" fmla="*/ 0 h 1574357"/>
              <a:gd name="connsiteX1" fmla="*/ 2575775 w 2575775"/>
              <a:gd name="connsiteY1" fmla="*/ 0 h 1574357"/>
              <a:gd name="connsiteX2" fmla="*/ 2575775 w 2575775"/>
              <a:gd name="connsiteY2" fmla="*/ 780707 h 1574357"/>
              <a:gd name="connsiteX3" fmla="*/ 0 w 2575775"/>
              <a:gd name="connsiteY3" fmla="*/ 1574357 h 157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775" h="1574357">
                <a:moveTo>
                  <a:pt x="0" y="0"/>
                </a:moveTo>
                <a:lnTo>
                  <a:pt x="2575775" y="0"/>
                </a:lnTo>
                <a:lnTo>
                  <a:pt x="2575775" y="780707"/>
                </a:lnTo>
                <a:lnTo>
                  <a:pt x="0" y="1574357"/>
                </a:lnTo>
                <a:close/>
              </a:path>
            </a:pathLst>
          </a:custGeom>
        </p:spPr>
      </p:pic>
      <p:sp>
        <p:nvSpPr>
          <p:cNvPr id="2" name="Text Box 1"/>
          <p:cNvSpPr txBox="1"/>
          <p:nvPr/>
        </p:nvSpPr>
        <p:spPr>
          <a:xfrm>
            <a:off x="2583045" y="0"/>
            <a:ext cx="79207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TIP 3 Use prepositions and adverbs to talk about location and how things move. Remember that prepositions and adverbs help specify location and direction.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018" y="1349377"/>
            <a:ext cx="10427855" cy="55086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85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1" r="71796" b="2026"/>
          <a:stretch>
            <a:fillRect/>
          </a:stretch>
        </p:blipFill>
        <p:spPr>
          <a:xfrm>
            <a:off x="0" y="188802"/>
            <a:ext cx="1521727" cy="172690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58" t="4678" r="57746" b="75664"/>
          <a:stretch>
            <a:fillRect/>
          </a:stretch>
        </p:blipFill>
        <p:spPr>
          <a:xfrm>
            <a:off x="1521727" y="583858"/>
            <a:ext cx="1308531" cy="9367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62" t="73324" r="6725"/>
          <a:stretch>
            <a:fillRect/>
          </a:stretch>
        </p:blipFill>
        <p:spPr>
          <a:xfrm flipV="1">
            <a:off x="10741425" y="0"/>
            <a:ext cx="1450575" cy="76551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01" t="26832" r="1021" b="26988"/>
          <a:stretch>
            <a:fillRect/>
          </a:stretch>
        </p:blipFill>
        <p:spPr>
          <a:xfrm>
            <a:off x="10741425" y="583858"/>
            <a:ext cx="1080070" cy="115833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55" t="1558" r="4718" b="60299"/>
          <a:stretch>
            <a:fillRect/>
          </a:stretch>
        </p:blipFill>
        <p:spPr>
          <a:xfrm>
            <a:off x="8712935" y="426061"/>
            <a:ext cx="1790833" cy="1094587"/>
          </a:xfrm>
          <a:custGeom>
            <a:avLst/>
            <a:gdLst>
              <a:gd name="connsiteX0" fmla="*/ 0 w 2575775"/>
              <a:gd name="connsiteY0" fmla="*/ 0 h 1574357"/>
              <a:gd name="connsiteX1" fmla="*/ 2575775 w 2575775"/>
              <a:gd name="connsiteY1" fmla="*/ 0 h 1574357"/>
              <a:gd name="connsiteX2" fmla="*/ 2575775 w 2575775"/>
              <a:gd name="connsiteY2" fmla="*/ 780707 h 1574357"/>
              <a:gd name="connsiteX3" fmla="*/ 0 w 2575775"/>
              <a:gd name="connsiteY3" fmla="*/ 1574357 h 157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775" h="1574357">
                <a:moveTo>
                  <a:pt x="0" y="0"/>
                </a:moveTo>
                <a:lnTo>
                  <a:pt x="2575775" y="0"/>
                </a:lnTo>
                <a:lnTo>
                  <a:pt x="2575775" y="780707"/>
                </a:lnTo>
                <a:lnTo>
                  <a:pt x="0" y="1574357"/>
                </a:lnTo>
                <a:close/>
              </a:path>
            </a:pathLst>
          </a:custGeom>
        </p:spPr>
      </p:pic>
      <p:sp>
        <p:nvSpPr>
          <p:cNvPr id="2" name="Text Box 1"/>
          <p:cNvSpPr txBox="1"/>
          <p:nvPr/>
        </p:nvSpPr>
        <p:spPr>
          <a:xfrm>
            <a:off x="1642272" y="137582"/>
            <a:ext cx="90280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FFFF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TIP 4 Use adjectives to give more information about people and objects</a:t>
            </a:r>
            <a:r>
              <a:rPr lang="en-US" b="1" dirty="0">
                <a:solidFill>
                  <a:srgbClr val="FFFFFF"/>
                </a:solidFill>
              </a:rPr>
              <a:t>. 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545" y="1160575"/>
            <a:ext cx="10638790" cy="5398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7C691E-8617-EC43-A101-937B5E02B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1392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274ECF-F6D5-B942-C331-FCB3A8028F63}"/>
              </a:ext>
            </a:extLst>
          </p:cNvPr>
          <p:cNvSpPr txBox="1"/>
          <p:nvPr/>
        </p:nvSpPr>
        <p:spPr>
          <a:xfrm>
            <a:off x="4896793" y="587142"/>
            <a:ext cx="2398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HOMEWORK</a:t>
            </a:r>
          </a:p>
        </p:txBody>
      </p:sp>
    </p:spTree>
    <p:extLst>
      <p:ext uri="{BB962C8B-B14F-4D97-AF65-F5344CB8AC3E}">
        <p14:creationId xmlns:p14="http://schemas.microsoft.com/office/powerpoint/2010/main" val="1517279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7" r="19907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1" r="71796" b="2026"/>
          <a:stretch>
            <a:fillRect/>
          </a:stretch>
        </p:blipFill>
        <p:spPr>
          <a:xfrm>
            <a:off x="800287" y="802250"/>
            <a:ext cx="4931439" cy="559635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6532013" y="2174872"/>
            <a:ext cx="44588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blipFill>
                  <a:blip r:embed="rId4"/>
                  <a:stretch>
                    <a:fillRect/>
                  </a:stretch>
                </a:blipFill>
                <a:latin typeface="Times" panose="02020603050405020304" pitchFamily="18" charset="0"/>
                <a:ea typeface="Arial" panose="020B0604020202020204" pitchFamily="34" charset="0"/>
                <a:cs typeface="Times" panose="02020603050405020304" pitchFamily="18" charset="0"/>
              </a:rPr>
              <a:t>PART</a:t>
            </a:r>
            <a:r>
              <a:rPr lang="en-US" altLang="zh-CN" sz="6600" b="1" dirty="0">
                <a:blipFill>
                  <a:blip r:embed="rId4"/>
                  <a:stretch>
                    <a:fillRect/>
                  </a:stretch>
                </a:blipFill>
                <a:latin typeface="Arial" panose="020B0604020202020204" pitchFamily="34" charset="0"/>
                <a:ea typeface="Arial" panose="020B0604020202020204" pitchFamily="34" charset="0"/>
              </a:rPr>
              <a:t>   01</a:t>
            </a:r>
            <a:endParaRPr lang="zh-CN" altLang="en-US" sz="6600" b="1" dirty="0">
              <a:blipFill>
                <a:blip r:embed="rId4"/>
                <a:stretch>
                  <a:fillRect/>
                </a:stretch>
              </a:blip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491318" y="3640676"/>
            <a:ext cx="815265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blipFill>
                  <a:blip r:embed="rId4"/>
                  <a:stretch>
                    <a:fillRect/>
                  </a:stretch>
                </a:blipFill>
                <a:latin typeface="Times" panose="02020603050405020304" pitchFamily="18" charset="0"/>
                <a:ea typeface="Arial" panose="020B0604020202020204" pitchFamily="34" charset="0"/>
                <a:cs typeface="Times" panose="02020603050405020304" pitchFamily="18" charset="0"/>
              </a:rPr>
              <a:t>Quick Guide</a:t>
            </a:r>
          </a:p>
        </p:txBody>
      </p:sp>
      <p:cxnSp>
        <p:nvCxnSpPr>
          <p:cNvPr id="25" name="直接连接符 24"/>
          <p:cNvCxnSpPr/>
          <p:nvPr/>
        </p:nvCxnSpPr>
        <p:spPr>
          <a:xfrm rot="5400000">
            <a:off x="8868237" y="2903585"/>
            <a:ext cx="0" cy="108000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85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1" r="71796" b="2026"/>
          <a:stretch>
            <a:fillRect/>
          </a:stretch>
        </p:blipFill>
        <p:spPr>
          <a:xfrm>
            <a:off x="0" y="188802"/>
            <a:ext cx="1521727" cy="172690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58" t="4678" r="57746" b="75664"/>
          <a:stretch>
            <a:fillRect/>
          </a:stretch>
        </p:blipFill>
        <p:spPr>
          <a:xfrm>
            <a:off x="1521727" y="583858"/>
            <a:ext cx="1308531" cy="9367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62" t="73324" r="6725"/>
          <a:stretch>
            <a:fillRect/>
          </a:stretch>
        </p:blipFill>
        <p:spPr>
          <a:xfrm flipV="1">
            <a:off x="10741425" y="0"/>
            <a:ext cx="1450575" cy="76551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01" t="26832" r="1021" b="26988"/>
          <a:stretch>
            <a:fillRect/>
          </a:stretch>
        </p:blipFill>
        <p:spPr>
          <a:xfrm>
            <a:off x="10741425" y="583858"/>
            <a:ext cx="1080070" cy="115833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55" t="1558" r="4718" b="60299"/>
          <a:stretch>
            <a:fillRect/>
          </a:stretch>
        </p:blipFill>
        <p:spPr>
          <a:xfrm>
            <a:off x="8712935" y="426061"/>
            <a:ext cx="1790833" cy="1094587"/>
          </a:xfrm>
          <a:custGeom>
            <a:avLst/>
            <a:gdLst>
              <a:gd name="connsiteX0" fmla="*/ 0 w 2575775"/>
              <a:gd name="connsiteY0" fmla="*/ 0 h 1574357"/>
              <a:gd name="connsiteX1" fmla="*/ 2575775 w 2575775"/>
              <a:gd name="connsiteY1" fmla="*/ 0 h 1574357"/>
              <a:gd name="connsiteX2" fmla="*/ 2575775 w 2575775"/>
              <a:gd name="connsiteY2" fmla="*/ 780707 h 1574357"/>
              <a:gd name="connsiteX3" fmla="*/ 0 w 2575775"/>
              <a:gd name="connsiteY3" fmla="*/ 1574357 h 157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775" h="1574357">
                <a:moveTo>
                  <a:pt x="0" y="0"/>
                </a:moveTo>
                <a:lnTo>
                  <a:pt x="2575775" y="0"/>
                </a:lnTo>
                <a:lnTo>
                  <a:pt x="2575775" y="780707"/>
                </a:lnTo>
                <a:lnTo>
                  <a:pt x="0" y="1574357"/>
                </a:lnTo>
                <a:close/>
              </a:path>
            </a:pathLst>
          </a:custGeom>
        </p:spPr>
      </p:pic>
      <p:sp>
        <p:nvSpPr>
          <p:cNvPr id="17" name="文本框 16"/>
          <p:cNvSpPr txBox="1"/>
          <p:nvPr/>
        </p:nvSpPr>
        <p:spPr>
          <a:xfrm>
            <a:off x="1521727" y="1845661"/>
            <a:ext cx="10114280" cy="480131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/>
            <a:r>
              <a:rPr lang="en-US" altLang="zh-CN" b="1" dirty="0">
                <a:solidFill>
                  <a:srgbClr val="FFFFFF"/>
                </a:solidFill>
                <a:uFillTx/>
                <a:latin typeface="Times" panose="02020603050405020304" pitchFamily="18" charset="0"/>
                <a:cs typeface="Times" panose="02020603050405020304" pitchFamily="18" charset="0"/>
              </a:rPr>
              <a:t>- </a:t>
            </a:r>
            <a:r>
              <a:rPr lang="en-US" altLang="zh-CN" b="1" u="sng" dirty="0">
                <a:solidFill>
                  <a:srgbClr val="FFFFFF"/>
                </a:solidFill>
                <a:uFillTx/>
                <a:latin typeface="Times" panose="02020603050405020304" pitchFamily="18" charset="0"/>
                <a:cs typeface="Times" panose="02020603050405020304" pitchFamily="18" charset="0"/>
              </a:rPr>
              <a:t>see</a:t>
            </a:r>
            <a:r>
              <a:rPr lang="en-US" altLang="zh-CN" b="1" dirty="0">
                <a:solidFill>
                  <a:srgbClr val="FFFFFF"/>
                </a:solidFill>
                <a:uFillTx/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FFFF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and </a:t>
            </a:r>
            <a:r>
              <a:rPr lang="en-US" altLang="zh-CN" b="1" u="sng" dirty="0">
                <a:solidFill>
                  <a:srgbClr val="FFFFFF"/>
                </a:solidFill>
                <a:uFillTx/>
                <a:latin typeface="Times" panose="02020603050405020304" pitchFamily="18" charset="0"/>
                <a:cs typeface="Times" panose="02020603050405020304" pitchFamily="18" charset="0"/>
              </a:rPr>
              <a:t>describe </a:t>
            </a:r>
            <a:r>
              <a:rPr lang="en-US" altLang="zh-CN" b="1" dirty="0">
                <a:solidFill>
                  <a:srgbClr val="FFFF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 photo (</a:t>
            </a:r>
            <a:r>
              <a:rPr lang="en-US" altLang="zh-CN" b="1" dirty="0">
                <a:solidFill>
                  <a:srgbClr val="FFFFFF"/>
                </a:solidFill>
                <a:uFillTx/>
                <a:latin typeface="Times" panose="02020603050405020304" pitchFamily="18" charset="0"/>
                <a:cs typeface="Times" panose="02020603050405020304" pitchFamily="18" charset="0"/>
              </a:rPr>
              <a:t>show a person or people involved in a common everyday activity in a familiar setting).</a:t>
            </a:r>
          </a:p>
          <a:p>
            <a:pPr algn="l"/>
            <a:endParaRPr lang="en-US" altLang="zh-CN" b="1" dirty="0">
              <a:solidFill>
                <a:srgbClr val="FFFFFF"/>
              </a:solidFill>
              <a:uFillTx/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l"/>
            <a:r>
              <a:rPr lang="en-US" altLang="zh-CN" b="1" dirty="0">
                <a:solidFill>
                  <a:srgbClr val="FFFFFF"/>
                </a:solidFill>
                <a:uFillTx/>
                <a:latin typeface="Times" panose="02020603050405020304" pitchFamily="18" charset="0"/>
                <a:cs typeface="Times" panose="02020603050405020304" pitchFamily="18" charset="0"/>
              </a:rPr>
              <a:t>Duty:</a:t>
            </a:r>
          </a:p>
          <a:p>
            <a:pPr algn="l"/>
            <a:r>
              <a:rPr lang="en-US" altLang="zh-CN" b="1" dirty="0">
                <a:solidFill>
                  <a:srgbClr val="FFFF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+ </a:t>
            </a:r>
            <a:r>
              <a:rPr lang="en-US" altLang="zh-CN" b="1" dirty="0">
                <a:solidFill>
                  <a:srgbClr val="FFFFFF"/>
                </a:solidFill>
                <a:uFillTx/>
                <a:latin typeface="Times" panose="02020603050405020304" pitchFamily="18" charset="0"/>
                <a:cs typeface="Times" panose="02020603050405020304" pitchFamily="18" charset="0"/>
              </a:rPr>
              <a:t>30 seconds to prepare</a:t>
            </a:r>
          </a:p>
          <a:p>
            <a:pPr algn="l"/>
            <a:r>
              <a:rPr lang="en-US" altLang="zh-CN" b="1" dirty="0">
                <a:solidFill>
                  <a:srgbClr val="FFFF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+</a:t>
            </a:r>
            <a:r>
              <a:rPr lang="en-US" altLang="zh-CN" b="1" dirty="0">
                <a:solidFill>
                  <a:srgbClr val="FFFFFF"/>
                </a:solidFill>
                <a:uFillTx/>
                <a:latin typeface="Times" panose="02020603050405020304" pitchFamily="18" charset="0"/>
                <a:cs typeface="Times" panose="02020603050405020304" pitchFamily="18" charset="0"/>
              </a:rPr>
              <a:t> 45 seconds to give your response. </a:t>
            </a:r>
          </a:p>
          <a:p>
            <a:pPr algn="l"/>
            <a:r>
              <a:rPr lang="en-US" altLang="zh-CN" b="1" dirty="0">
                <a:solidFill>
                  <a:srgbClr val="FFFFFF"/>
                </a:solidFill>
                <a:uFillTx/>
                <a:latin typeface="Times" panose="02020603050405020304" pitchFamily="18" charset="0"/>
                <a:cs typeface="Times" panose="02020603050405020304" pitchFamily="18" charset="0"/>
              </a:rPr>
              <a:t>The photo will remain on the screen as you prepare and give your response.</a:t>
            </a:r>
          </a:p>
          <a:p>
            <a:pPr algn="l"/>
            <a:endParaRPr lang="en-US" altLang="zh-CN" b="1" dirty="0">
              <a:solidFill>
                <a:srgbClr val="FFFFFF"/>
              </a:solidFill>
              <a:uFillTx/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l"/>
            <a:r>
              <a:rPr lang="en-US" altLang="zh-CN" b="1" dirty="0">
                <a:solidFill>
                  <a:srgbClr val="FFFFFF"/>
                </a:solidFill>
                <a:uFillTx/>
                <a:latin typeface="Times" panose="02020603050405020304" pitchFamily="18" charset="0"/>
                <a:cs typeface="Times" panose="02020603050405020304" pitchFamily="18" charset="0"/>
              </a:rPr>
              <a:t>Evaluation: </a:t>
            </a:r>
          </a:p>
          <a:p>
            <a:pPr algn="l"/>
            <a:r>
              <a:rPr lang="en-US" altLang="zh-CN" b="1" dirty="0">
                <a:solidFill>
                  <a:srgbClr val="FFFF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+ </a:t>
            </a:r>
            <a:r>
              <a:rPr lang="en-US" altLang="zh-CN" b="1" dirty="0">
                <a:solidFill>
                  <a:srgbClr val="FFFFFF"/>
                </a:solidFill>
                <a:uFillTx/>
                <a:latin typeface="Times" panose="02020603050405020304" pitchFamily="18" charset="0"/>
                <a:cs typeface="Times" panose="02020603050405020304" pitchFamily="18" charset="0"/>
              </a:rPr>
              <a:t>pronunciation, intonation, and stress. </a:t>
            </a:r>
          </a:p>
          <a:p>
            <a:pPr algn="l"/>
            <a:r>
              <a:rPr lang="en-US" altLang="zh-CN" b="1" dirty="0">
                <a:solidFill>
                  <a:srgbClr val="FFFF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+ </a:t>
            </a:r>
            <a:r>
              <a:rPr lang="en-US" altLang="zh-CN" b="1" dirty="0">
                <a:solidFill>
                  <a:srgbClr val="FFFFFF"/>
                </a:solidFill>
                <a:uFillTx/>
                <a:latin typeface="Times" panose="02020603050405020304" pitchFamily="18" charset="0"/>
                <a:cs typeface="Times" panose="02020603050405020304" pitchFamily="18" charset="0"/>
              </a:rPr>
              <a:t>use of appropriate vocabulary, correct sentence structure, the cohesion of response. </a:t>
            </a:r>
          </a:p>
          <a:p>
            <a:pPr algn="l"/>
            <a:endParaRPr lang="en-US" altLang="zh-CN" b="1" dirty="0">
              <a:solidFill>
                <a:srgbClr val="FFFFFF"/>
              </a:solidFill>
              <a:uFillTx/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l"/>
            <a:r>
              <a:rPr lang="en-US" altLang="zh-CN" b="1" dirty="0">
                <a:solidFill>
                  <a:srgbClr val="FFFFFF"/>
                </a:solidFill>
                <a:uFillTx/>
                <a:latin typeface="Times" panose="02020603050405020304" pitchFamily="18" charset="0"/>
                <a:cs typeface="Times" panose="02020603050405020304" pitchFamily="18" charset="0"/>
              </a:rPr>
              <a:t>Photos will show common everyday situations.</a:t>
            </a:r>
          </a:p>
          <a:p>
            <a:pPr algn="l"/>
            <a:endParaRPr lang="en-US" altLang="zh-CN" b="1" dirty="0">
              <a:solidFill>
                <a:srgbClr val="FFFFFF"/>
              </a:solidFill>
              <a:uFillTx/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l"/>
            <a:r>
              <a:rPr lang="en-US" altLang="zh-CN" b="1" dirty="0">
                <a:solidFill>
                  <a:srgbClr val="FFFFFF"/>
                </a:solidFill>
                <a:uFillTx/>
                <a:latin typeface="Times" panose="02020603050405020304" pitchFamily="18" charset="0"/>
                <a:cs typeface="Times" panose="02020603050405020304" pitchFamily="18" charset="0"/>
              </a:rPr>
              <a:t>» Dining out and shopping 		» Entertainment and leisure activities</a:t>
            </a:r>
          </a:p>
          <a:p>
            <a:pPr algn="l"/>
            <a:r>
              <a:rPr lang="en-US" altLang="zh-CN" b="1" dirty="0">
                <a:solidFill>
                  <a:srgbClr val="FFFFFF"/>
                </a:solidFill>
                <a:uFillTx/>
                <a:latin typeface="Times" panose="02020603050405020304" pitchFamily="18" charset="0"/>
                <a:cs typeface="Times" panose="02020603050405020304" pitchFamily="18" charset="0"/>
              </a:rPr>
              <a:t>» Health care settings 			» Outdoor and street scenes</a:t>
            </a:r>
          </a:p>
          <a:p>
            <a:pPr algn="l"/>
            <a:r>
              <a:rPr lang="en-US" altLang="zh-CN" b="1" dirty="0">
                <a:solidFill>
                  <a:srgbClr val="FFFFFF"/>
                </a:solidFill>
                <a:uFillTx/>
                <a:latin typeface="Times" panose="02020603050405020304" pitchFamily="18" charset="0"/>
                <a:cs typeface="Times" panose="02020603050405020304" pitchFamily="18" charset="0"/>
              </a:rPr>
              <a:t>» Household chores 			» Travel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2BFD8FBE-CD29-AD40-96CB-8791450963F9}"/>
              </a:ext>
            </a:extLst>
          </p:cNvPr>
          <p:cNvSpPr/>
          <p:nvPr/>
        </p:nvSpPr>
        <p:spPr>
          <a:xfrm>
            <a:off x="760863" y="2946274"/>
            <a:ext cx="575376" cy="32342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DC7DEDA2-56DA-424A-ADB0-08F3EDACDB0B}"/>
              </a:ext>
            </a:extLst>
          </p:cNvPr>
          <p:cNvSpPr/>
          <p:nvPr/>
        </p:nvSpPr>
        <p:spPr>
          <a:xfrm>
            <a:off x="760863" y="4300268"/>
            <a:ext cx="575376" cy="32342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D73DF372-15C7-1A4E-BE27-AFBD6F5878A1}"/>
              </a:ext>
            </a:extLst>
          </p:cNvPr>
          <p:cNvSpPr/>
          <p:nvPr/>
        </p:nvSpPr>
        <p:spPr>
          <a:xfrm>
            <a:off x="746733" y="5492549"/>
            <a:ext cx="575376" cy="32342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6" name="文本框 11">
            <a:extLst>
              <a:ext uri="{FF2B5EF4-FFF2-40B4-BE49-F238E27FC236}">
                <a16:creationId xmlns:a16="http://schemas.microsoft.com/office/drawing/2014/main" id="{3B17ED7B-A4A2-D54F-9D2A-E415B90530D2}"/>
              </a:ext>
            </a:extLst>
          </p:cNvPr>
          <p:cNvSpPr txBox="1"/>
          <p:nvPr/>
        </p:nvSpPr>
        <p:spPr>
          <a:xfrm>
            <a:off x="2830258" y="0"/>
            <a:ext cx="558255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blipFill>
                  <a:blip r:embed="rId4"/>
                  <a:stretch>
                    <a:fillRect/>
                  </a:stretch>
                </a:blipFill>
                <a:latin typeface="Times" panose="02020603050405020304" pitchFamily="18" charset="0"/>
                <a:ea typeface="Arial" panose="020B0604020202020204" pitchFamily="34" charset="0"/>
                <a:cs typeface="Times" panose="02020603050405020304" pitchFamily="18" charset="0"/>
                <a:sym typeface="+mn-ea"/>
              </a:rPr>
              <a:t>Quick Guide : Describe a picture</a:t>
            </a:r>
            <a:endParaRPr lang="zh-CN" altLang="en-US" sz="4800" b="1" dirty="0">
              <a:blipFill>
                <a:blip r:embed="rId4"/>
                <a:stretch>
                  <a:fillRect/>
                </a:stretch>
              </a:blipFill>
              <a:latin typeface="Times" panose="02020603050405020304" pitchFamily="18" charset="0"/>
              <a:ea typeface="Arial" panose="020B0604020202020204" pitchFamily="34" charset="0"/>
              <a:cs typeface="Times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7" r="19907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6275294" y="2174872"/>
            <a:ext cx="45319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blipFill>
                  <a:blip r:embed="rId3"/>
                  <a:stretch>
                    <a:fillRect/>
                  </a:stretch>
                </a:blipFill>
                <a:latin typeface="Times" panose="02020603050405020304" pitchFamily="18" charset="0"/>
                <a:ea typeface="Arial" panose="020B0604020202020204" pitchFamily="34" charset="0"/>
                <a:cs typeface="Times" panose="02020603050405020304" pitchFamily="18" charset="0"/>
              </a:rPr>
              <a:t>PART  02</a:t>
            </a:r>
            <a:endParaRPr lang="zh-CN" altLang="en-US" sz="6600" b="1" dirty="0">
              <a:blipFill>
                <a:blip r:embed="rId3"/>
                <a:stretch>
                  <a:fillRect/>
                </a:stretch>
              </a:blipFill>
              <a:latin typeface="Times" panose="02020603050405020304" pitchFamily="18" charset="0"/>
              <a:ea typeface="Arial" panose="020B0604020202020204" pitchFamily="34" charset="0"/>
              <a:cs typeface="Times" panose="02020603050405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338918" y="3640676"/>
            <a:ext cx="830505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blipFill>
                  <a:blip r:embed="rId3"/>
                  <a:stretch>
                    <a:fillRect/>
                  </a:stretch>
                </a:blipFill>
                <a:latin typeface="Times" panose="02020603050405020304" pitchFamily="18" charset="0"/>
                <a:ea typeface="Arial" panose="020B0604020202020204" pitchFamily="34" charset="0"/>
                <a:cs typeface="Times" panose="02020603050405020304" pitchFamily="18" charset="0"/>
              </a:rPr>
              <a:t>Walk through</a:t>
            </a:r>
          </a:p>
        </p:txBody>
      </p:sp>
      <p:cxnSp>
        <p:nvCxnSpPr>
          <p:cNvPr id="25" name="直接连接符 24"/>
          <p:cNvCxnSpPr/>
          <p:nvPr/>
        </p:nvCxnSpPr>
        <p:spPr>
          <a:xfrm flipH="1" flipV="1">
            <a:off x="7413812" y="3429001"/>
            <a:ext cx="1994425" cy="14584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55" t="1558" r="4718" b="60299"/>
          <a:stretch>
            <a:fillRect/>
          </a:stretch>
        </p:blipFill>
        <p:spPr>
          <a:xfrm rot="19612997">
            <a:off x="741701" y="1712606"/>
            <a:ext cx="6308959" cy="3856141"/>
          </a:xfrm>
          <a:custGeom>
            <a:avLst/>
            <a:gdLst>
              <a:gd name="connsiteX0" fmla="*/ 0 w 2575775"/>
              <a:gd name="connsiteY0" fmla="*/ 0 h 1574357"/>
              <a:gd name="connsiteX1" fmla="*/ 2575775 w 2575775"/>
              <a:gd name="connsiteY1" fmla="*/ 0 h 1574357"/>
              <a:gd name="connsiteX2" fmla="*/ 2575775 w 2575775"/>
              <a:gd name="connsiteY2" fmla="*/ 780707 h 1574357"/>
              <a:gd name="connsiteX3" fmla="*/ 0 w 2575775"/>
              <a:gd name="connsiteY3" fmla="*/ 1574357 h 157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775" h="1574357">
                <a:moveTo>
                  <a:pt x="0" y="0"/>
                </a:moveTo>
                <a:lnTo>
                  <a:pt x="2575775" y="0"/>
                </a:lnTo>
                <a:lnTo>
                  <a:pt x="2575775" y="780707"/>
                </a:lnTo>
                <a:lnTo>
                  <a:pt x="0" y="1574357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85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1" r="71796" b="2026"/>
          <a:stretch>
            <a:fillRect/>
          </a:stretch>
        </p:blipFill>
        <p:spPr>
          <a:xfrm>
            <a:off x="0" y="188802"/>
            <a:ext cx="1521727" cy="172690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58" t="4678" r="57746" b="75664"/>
          <a:stretch>
            <a:fillRect/>
          </a:stretch>
        </p:blipFill>
        <p:spPr>
          <a:xfrm>
            <a:off x="1521727" y="583858"/>
            <a:ext cx="1308531" cy="9367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62" t="73324" r="6725"/>
          <a:stretch>
            <a:fillRect/>
          </a:stretch>
        </p:blipFill>
        <p:spPr>
          <a:xfrm flipV="1">
            <a:off x="10741425" y="0"/>
            <a:ext cx="1450575" cy="76551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01" t="26832" r="1021" b="26988"/>
          <a:stretch>
            <a:fillRect/>
          </a:stretch>
        </p:blipFill>
        <p:spPr>
          <a:xfrm>
            <a:off x="10741425" y="583858"/>
            <a:ext cx="1080070" cy="115833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55" t="1558" r="4718" b="60299"/>
          <a:stretch>
            <a:fillRect/>
          </a:stretch>
        </p:blipFill>
        <p:spPr>
          <a:xfrm>
            <a:off x="8712935" y="426061"/>
            <a:ext cx="1790833" cy="1094587"/>
          </a:xfrm>
          <a:custGeom>
            <a:avLst/>
            <a:gdLst>
              <a:gd name="connsiteX0" fmla="*/ 0 w 2575775"/>
              <a:gd name="connsiteY0" fmla="*/ 0 h 1574357"/>
              <a:gd name="connsiteX1" fmla="*/ 2575775 w 2575775"/>
              <a:gd name="connsiteY1" fmla="*/ 0 h 1574357"/>
              <a:gd name="connsiteX2" fmla="*/ 2575775 w 2575775"/>
              <a:gd name="connsiteY2" fmla="*/ 780707 h 1574357"/>
              <a:gd name="connsiteX3" fmla="*/ 0 w 2575775"/>
              <a:gd name="connsiteY3" fmla="*/ 1574357 h 157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775" h="1574357">
                <a:moveTo>
                  <a:pt x="0" y="0"/>
                </a:moveTo>
                <a:lnTo>
                  <a:pt x="2575775" y="0"/>
                </a:lnTo>
                <a:lnTo>
                  <a:pt x="2575775" y="780707"/>
                </a:lnTo>
                <a:lnTo>
                  <a:pt x="0" y="1574357"/>
                </a:lnTo>
                <a:close/>
              </a:path>
            </a:pathLst>
          </a:custGeom>
        </p:spPr>
      </p:pic>
      <p:sp>
        <p:nvSpPr>
          <p:cNvPr id="12" name="文本框 11"/>
          <p:cNvSpPr txBox="1"/>
          <p:nvPr/>
        </p:nvSpPr>
        <p:spPr>
          <a:xfrm>
            <a:off x="2980321" y="557855"/>
            <a:ext cx="55825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blipFill>
                  <a:blip r:embed="rId4"/>
                  <a:stretch>
                    <a:fillRect/>
                  </a:stretch>
                </a:blipFill>
                <a:latin typeface="Times" panose="02020603050405020304" pitchFamily="18" charset="0"/>
                <a:ea typeface="Arial" panose="020B0604020202020204" pitchFamily="34" charset="0"/>
                <a:cs typeface="Times" panose="02020603050405020304" pitchFamily="18" charset="0"/>
              </a:rPr>
              <a:t>Describe a Picture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399815" y="1752046"/>
            <a:ext cx="1034161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As soon as you see the photo, try to identify the main subject. </a:t>
            </a:r>
          </a:p>
          <a:p>
            <a:r>
              <a:rPr lang="en-US" sz="2600" b="1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What are the important details in this photo?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286" y="2679696"/>
            <a:ext cx="7438960" cy="41130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rcRect l="13209"/>
          <a:stretch>
            <a:fillRect/>
          </a:stretch>
        </p:blipFill>
        <p:spPr>
          <a:xfrm>
            <a:off x="7942597" y="3738138"/>
            <a:ext cx="2561171" cy="30185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85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1" r="71796" b="2026"/>
          <a:stretch>
            <a:fillRect/>
          </a:stretch>
        </p:blipFill>
        <p:spPr>
          <a:xfrm>
            <a:off x="0" y="188802"/>
            <a:ext cx="1521727" cy="172690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58" t="4678" r="57746" b="75664"/>
          <a:stretch>
            <a:fillRect/>
          </a:stretch>
        </p:blipFill>
        <p:spPr>
          <a:xfrm>
            <a:off x="1521727" y="583858"/>
            <a:ext cx="1308531" cy="9367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62" t="73324" r="6725"/>
          <a:stretch>
            <a:fillRect/>
          </a:stretch>
        </p:blipFill>
        <p:spPr>
          <a:xfrm flipV="1">
            <a:off x="10741425" y="0"/>
            <a:ext cx="1450575" cy="76551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01" t="26832" r="1021" b="26988"/>
          <a:stretch>
            <a:fillRect/>
          </a:stretch>
        </p:blipFill>
        <p:spPr>
          <a:xfrm>
            <a:off x="10741425" y="583858"/>
            <a:ext cx="1080070" cy="115833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55" t="1558" r="4718" b="60299"/>
          <a:stretch>
            <a:fillRect/>
          </a:stretch>
        </p:blipFill>
        <p:spPr>
          <a:xfrm>
            <a:off x="8712935" y="426061"/>
            <a:ext cx="1790833" cy="1094587"/>
          </a:xfrm>
          <a:custGeom>
            <a:avLst/>
            <a:gdLst>
              <a:gd name="connsiteX0" fmla="*/ 0 w 2575775"/>
              <a:gd name="connsiteY0" fmla="*/ 0 h 1574357"/>
              <a:gd name="connsiteX1" fmla="*/ 2575775 w 2575775"/>
              <a:gd name="connsiteY1" fmla="*/ 0 h 1574357"/>
              <a:gd name="connsiteX2" fmla="*/ 2575775 w 2575775"/>
              <a:gd name="connsiteY2" fmla="*/ 780707 h 1574357"/>
              <a:gd name="connsiteX3" fmla="*/ 0 w 2575775"/>
              <a:gd name="connsiteY3" fmla="*/ 1574357 h 157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775" h="1574357">
                <a:moveTo>
                  <a:pt x="0" y="0"/>
                </a:moveTo>
                <a:lnTo>
                  <a:pt x="2575775" y="0"/>
                </a:lnTo>
                <a:lnTo>
                  <a:pt x="2575775" y="780707"/>
                </a:lnTo>
                <a:lnTo>
                  <a:pt x="0" y="1574357"/>
                </a:lnTo>
                <a:close/>
              </a:path>
            </a:pathLst>
          </a:custGeom>
        </p:spPr>
      </p:pic>
      <p:sp>
        <p:nvSpPr>
          <p:cNvPr id="2" name="Text Box 1"/>
          <p:cNvSpPr txBox="1"/>
          <p:nvPr/>
        </p:nvSpPr>
        <p:spPr>
          <a:xfrm>
            <a:off x="1205321" y="1359526"/>
            <a:ext cx="1088009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600" b="1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30 seconds to prepare your response. </a:t>
            </a:r>
          </a:p>
          <a:p>
            <a:pPr marL="285750" indent="-285750">
              <a:buFontTx/>
              <a:buChar char="-"/>
            </a:pPr>
            <a:r>
              <a:rPr lang="en-US" sz="2600" b="1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time yourself while you brainstorm ideas. </a:t>
            </a:r>
          </a:p>
          <a:p>
            <a:pPr marL="285750" indent="-285750">
              <a:buFontTx/>
              <a:buChar char="-"/>
            </a:pPr>
            <a:r>
              <a:rPr lang="en-US" sz="2600" b="1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look closely at the photo and identify the people. </a:t>
            </a:r>
          </a:p>
          <a:p>
            <a:pPr marL="285750" indent="-285750">
              <a:buFontTx/>
              <a:buChar char="-"/>
            </a:pPr>
            <a:r>
              <a:rPr lang="en-US" sz="2600" b="1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think about what the people are doing. </a:t>
            </a:r>
          </a:p>
          <a:p>
            <a:pPr marL="285750" indent="-285750">
              <a:buFontTx/>
              <a:buChar char="-"/>
            </a:pPr>
            <a:r>
              <a:rPr lang="en-US" sz="2600" b="1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listen carefully to the speaker’s pronunciation, intonation, and stress </a:t>
            </a:r>
          </a:p>
        </p:txBody>
      </p:sp>
      <p:pic>
        <p:nvPicPr>
          <p:cNvPr id="5" name="Question 03 Track 02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98015" y="1365797"/>
            <a:ext cx="919316" cy="7031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4352" y="188802"/>
            <a:ext cx="3014721" cy="19799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C171A2-6B96-3649-A822-74390F6DC4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20" y="3455124"/>
            <a:ext cx="12095480" cy="33163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66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7" r="19907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6615953" y="2174872"/>
            <a:ext cx="41913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blipFill>
                  <a:blip r:embed="rId3"/>
                  <a:stretch>
                    <a:fillRect/>
                  </a:stretch>
                </a:blipFill>
                <a:latin typeface="Times" panose="02020603050405020304" pitchFamily="18" charset="0"/>
                <a:ea typeface="Arial" panose="020B0604020202020204" pitchFamily="34" charset="0"/>
                <a:cs typeface="Times" panose="02020603050405020304" pitchFamily="18" charset="0"/>
              </a:rPr>
              <a:t>PART   03</a:t>
            </a:r>
            <a:endParaRPr lang="zh-CN" altLang="en-US" sz="6600" b="1" dirty="0">
              <a:blipFill>
                <a:blip r:embed="rId3"/>
                <a:stretch>
                  <a:fillRect/>
                </a:stretch>
              </a:blipFill>
              <a:latin typeface="Times" panose="02020603050405020304" pitchFamily="18" charset="0"/>
              <a:ea typeface="Arial" panose="020B0604020202020204" pitchFamily="34" charset="0"/>
              <a:cs typeface="Times" panose="02020603050405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460376" y="3640676"/>
            <a:ext cx="91835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blipFill>
                  <a:blip r:embed="rId3"/>
                  <a:stretch>
                    <a:fillRect/>
                  </a:stretch>
                </a:blipFill>
                <a:latin typeface="Times" panose="02020603050405020304" pitchFamily="18" charset="0"/>
                <a:ea typeface="Arial" panose="020B0604020202020204" pitchFamily="34" charset="0"/>
                <a:cs typeface="Times" panose="02020603050405020304" pitchFamily="18" charset="0"/>
              </a:rPr>
              <a:t>Get it right: </a:t>
            </a:r>
          </a:p>
          <a:p>
            <a:pPr algn="ctr"/>
            <a:r>
              <a:rPr lang="en-US" altLang="zh-CN" sz="5400" b="1" dirty="0">
                <a:blipFill>
                  <a:blip r:embed="rId3"/>
                  <a:stretch>
                    <a:fillRect/>
                  </a:stretch>
                </a:blipFill>
                <a:latin typeface="Times" panose="02020603050405020304" pitchFamily="18" charset="0"/>
                <a:ea typeface="Arial" panose="020B0604020202020204" pitchFamily="34" charset="0"/>
                <a:cs typeface="Times" panose="02020603050405020304" pitchFamily="18" charset="0"/>
              </a:rPr>
              <a:t>Grammar and Vocabulary </a:t>
            </a:r>
          </a:p>
        </p:txBody>
      </p:sp>
      <p:cxnSp>
        <p:nvCxnSpPr>
          <p:cNvPr id="25" name="直接连接符 24"/>
          <p:cNvCxnSpPr/>
          <p:nvPr/>
        </p:nvCxnSpPr>
        <p:spPr>
          <a:xfrm rot="5400000">
            <a:off x="8868237" y="2903585"/>
            <a:ext cx="0" cy="108000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01" t="26832" r="1021" b="26988"/>
          <a:stretch>
            <a:fillRect/>
          </a:stretch>
        </p:blipFill>
        <p:spPr>
          <a:xfrm>
            <a:off x="1107973" y="1156777"/>
            <a:ext cx="5229691" cy="5608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85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1" r="71796" b="2026"/>
          <a:stretch>
            <a:fillRect/>
          </a:stretch>
        </p:blipFill>
        <p:spPr>
          <a:xfrm>
            <a:off x="0" y="188802"/>
            <a:ext cx="1521727" cy="172690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58" t="4678" r="57746" b="75664"/>
          <a:stretch>
            <a:fillRect/>
          </a:stretch>
        </p:blipFill>
        <p:spPr>
          <a:xfrm>
            <a:off x="1521727" y="583858"/>
            <a:ext cx="1308531" cy="9367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62" t="73324" r="6725"/>
          <a:stretch>
            <a:fillRect/>
          </a:stretch>
        </p:blipFill>
        <p:spPr>
          <a:xfrm flipV="1">
            <a:off x="10741425" y="0"/>
            <a:ext cx="1450575" cy="76551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01" t="26832" r="1021" b="26988"/>
          <a:stretch>
            <a:fillRect/>
          </a:stretch>
        </p:blipFill>
        <p:spPr>
          <a:xfrm>
            <a:off x="10741425" y="583858"/>
            <a:ext cx="1080070" cy="115833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55" t="1558" r="4718" b="60299"/>
          <a:stretch>
            <a:fillRect/>
          </a:stretch>
        </p:blipFill>
        <p:spPr>
          <a:xfrm>
            <a:off x="8712935" y="426061"/>
            <a:ext cx="1790833" cy="1094587"/>
          </a:xfrm>
          <a:custGeom>
            <a:avLst/>
            <a:gdLst>
              <a:gd name="connsiteX0" fmla="*/ 0 w 2575775"/>
              <a:gd name="connsiteY0" fmla="*/ 0 h 1574357"/>
              <a:gd name="connsiteX1" fmla="*/ 2575775 w 2575775"/>
              <a:gd name="connsiteY1" fmla="*/ 0 h 1574357"/>
              <a:gd name="connsiteX2" fmla="*/ 2575775 w 2575775"/>
              <a:gd name="connsiteY2" fmla="*/ 780707 h 1574357"/>
              <a:gd name="connsiteX3" fmla="*/ 0 w 2575775"/>
              <a:gd name="connsiteY3" fmla="*/ 1574357 h 157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775" h="1574357">
                <a:moveTo>
                  <a:pt x="0" y="0"/>
                </a:moveTo>
                <a:lnTo>
                  <a:pt x="2575775" y="0"/>
                </a:lnTo>
                <a:lnTo>
                  <a:pt x="2575775" y="780707"/>
                </a:lnTo>
                <a:lnTo>
                  <a:pt x="0" y="1574357"/>
                </a:lnTo>
                <a:close/>
              </a:path>
            </a:pathLst>
          </a:custGeom>
        </p:spPr>
      </p:pic>
      <p:sp>
        <p:nvSpPr>
          <p:cNvPr id="12" name="文本框 11"/>
          <p:cNvSpPr txBox="1"/>
          <p:nvPr/>
        </p:nvSpPr>
        <p:spPr>
          <a:xfrm>
            <a:off x="2122235" y="1333740"/>
            <a:ext cx="700459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600" b="1" dirty="0">
                <a:solidFill>
                  <a:schemeClr val="bg1"/>
                </a:solidFill>
                <a:latin typeface="Times" panose="02020603050405020304" pitchFamily="18" charset="0"/>
                <a:ea typeface="Arial" panose="020B0604020202020204" pitchFamily="34" charset="0"/>
                <a:cs typeface="Times" panose="02020603050405020304" pitchFamily="18" charset="0"/>
              </a:rPr>
              <a:t>Question 3 on the Speaking Test is scored on a scale from 0-3. </a:t>
            </a:r>
          </a:p>
        </p:txBody>
      </p:sp>
      <p:sp>
        <p:nvSpPr>
          <p:cNvPr id="13" name="íṩľíḍè-Rectangle 14"/>
          <p:cNvSpPr/>
          <p:nvPr/>
        </p:nvSpPr>
        <p:spPr>
          <a:xfrm>
            <a:off x="6859710" y="2784392"/>
            <a:ext cx="987750" cy="293060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365" dirty="0"/>
          </a:p>
        </p:txBody>
      </p:sp>
      <p:sp>
        <p:nvSpPr>
          <p:cNvPr id="14" name="íṩľíḍè-Rectangle 15"/>
          <p:cNvSpPr/>
          <p:nvPr/>
        </p:nvSpPr>
        <p:spPr>
          <a:xfrm>
            <a:off x="7019800" y="2977759"/>
            <a:ext cx="667569" cy="1895980"/>
          </a:xfrm>
          <a:prstGeom prst="rect">
            <a:avLst/>
          </a:prstGeom>
          <a:solidFill>
            <a:srgbClr val="368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365"/>
          </a:p>
        </p:txBody>
      </p:sp>
      <p:grpSp>
        <p:nvGrpSpPr>
          <p:cNvPr id="15" name="组合 14"/>
          <p:cNvGrpSpPr/>
          <p:nvPr/>
        </p:nvGrpSpPr>
        <p:grpSpPr>
          <a:xfrm>
            <a:off x="7094613" y="3543673"/>
            <a:ext cx="517941" cy="879096"/>
            <a:chOff x="7094615" y="3119014"/>
            <a:chExt cx="517941" cy="879096"/>
          </a:xfrm>
          <a:blipFill>
            <a:blip r:embed="rId4"/>
            <a:stretch>
              <a:fillRect/>
            </a:stretch>
          </a:blipFill>
        </p:grpSpPr>
        <p:sp>
          <p:nvSpPr>
            <p:cNvPr id="16" name="íṩľíḍè-Rectangle 16"/>
            <p:cNvSpPr/>
            <p:nvPr/>
          </p:nvSpPr>
          <p:spPr>
            <a:xfrm>
              <a:off x="7094615" y="3530231"/>
              <a:ext cx="517941" cy="602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65"/>
            </a:p>
          </p:txBody>
        </p:sp>
        <p:sp>
          <p:nvSpPr>
            <p:cNvPr id="17" name="íṩľíḍè-Rectangle 17"/>
            <p:cNvSpPr/>
            <p:nvPr/>
          </p:nvSpPr>
          <p:spPr>
            <a:xfrm>
              <a:off x="7094615" y="3734035"/>
              <a:ext cx="517941" cy="602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65"/>
            </a:p>
          </p:txBody>
        </p:sp>
        <p:sp>
          <p:nvSpPr>
            <p:cNvPr id="18" name="íṩľíḍè-Rectangle 18"/>
            <p:cNvSpPr/>
            <p:nvPr/>
          </p:nvSpPr>
          <p:spPr>
            <a:xfrm>
              <a:off x="7094615" y="3937841"/>
              <a:ext cx="517941" cy="602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65"/>
            </a:p>
          </p:txBody>
        </p:sp>
        <p:sp>
          <p:nvSpPr>
            <p:cNvPr id="19" name="íṩľíḍè-Rectangle 19"/>
            <p:cNvSpPr/>
            <p:nvPr/>
          </p:nvSpPr>
          <p:spPr>
            <a:xfrm>
              <a:off x="7094615" y="3119014"/>
              <a:ext cx="517941" cy="1042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65"/>
            </a:p>
          </p:txBody>
        </p:sp>
      </p:grpSp>
      <p:sp>
        <p:nvSpPr>
          <p:cNvPr id="20" name="íṩľíḍè-Oval 21"/>
          <p:cNvSpPr/>
          <p:nvPr/>
        </p:nvSpPr>
        <p:spPr>
          <a:xfrm>
            <a:off x="7166070" y="5129655"/>
            <a:ext cx="375031" cy="3750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365"/>
          </a:p>
        </p:txBody>
      </p:sp>
      <p:sp>
        <p:nvSpPr>
          <p:cNvPr id="21" name="íṩľíḍè-Oval 22"/>
          <p:cNvSpPr/>
          <p:nvPr/>
        </p:nvSpPr>
        <p:spPr>
          <a:xfrm>
            <a:off x="7198945" y="5162531"/>
            <a:ext cx="309280" cy="309282"/>
          </a:xfrm>
          <a:prstGeom prst="ellipse">
            <a:avLst/>
          </a:prstGeom>
          <a:solidFill>
            <a:srgbClr val="368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365"/>
          </a:p>
        </p:txBody>
      </p:sp>
      <p:sp>
        <p:nvSpPr>
          <p:cNvPr id="22" name="íṩľíḍè-Rectangle 24"/>
          <p:cNvSpPr/>
          <p:nvPr/>
        </p:nvSpPr>
        <p:spPr>
          <a:xfrm>
            <a:off x="5784903" y="2784392"/>
            <a:ext cx="987750" cy="293060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365" dirty="0"/>
          </a:p>
        </p:txBody>
      </p:sp>
      <p:sp>
        <p:nvSpPr>
          <p:cNvPr id="23" name="íṩľíḍè-Rectangle 25"/>
          <p:cNvSpPr/>
          <p:nvPr/>
        </p:nvSpPr>
        <p:spPr>
          <a:xfrm>
            <a:off x="5862410" y="3474779"/>
            <a:ext cx="667569" cy="1895980"/>
          </a:xfrm>
          <a:prstGeom prst="rect">
            <a:avLst/>
          </a:prstGeom>
          <a:solidFill>
            <a:srgbClr val="368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365" dirty="0"/>
          </a:p>
        </p:txBody>
      </p:sp>
      <p:grpSp>
        <p:nvGrpSpPr>
          <p:cNvPr id="24" name="组合 23"/>
          <p:cNvGrpSpPr/>
          <p:nvPr/>
        </p:nvGrpSpPr>
        <p:grpSpPr>
          <a:xfrm>
            <a:off x="6019808" y="3119014"/>
            <a:ext cx="517941" cy="879096"/>
            <a:chOff x="6019808" y="3119014"/>
            <a:chExt cx="517941" cy="879096"/>
          </a:xfrm>
          <a:blipFill>
            <a:blip r:embed="rId4"/>
            <a:stretch>
              <a:fillRect/>
            </a:stretch>
          </a:blipFill>
        </p:grpSpPr>
        <p:sp>
          <p:nvSpPr>
            <p:cNvPr id="25" name="íṩľíḍè-Rectangle 26"/>
            <p:cNvSpPr/>
            <p:nvPr/>
          </p:nvSpPr>
          <p:spPr>
            <a:xfrm>
              <a:off x="6019808" y="3530231"/>
              <a:ext cx="517941" cy="602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65"/>
            </a:p>
          </p:txBody>
        </p:sp>
        <p:sp>
          <p:nvSpPr>
            <p:cNvPr id="26" name="íṩľíḍè-Rectangle 27"/>
            <p:cNvSpPr/>
            <p:nvPr/>
          </p:nvSpPr>
          <p:spPr>
            <a:xfrm>
              <a:off x="6019808" y="3734035"/>
              <a:ext cx="517941" cy="602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65"/>
            </a:p>
          </p:txBody>
        </p:sp>
        <p:sp>
          <p:nvSpPr>
            <p:cNvPr id="27" name="íṩľíḍè-Rectangle 28"/>
            <p:cNvSpPr/>
            <p:nvPr/>
          </p:nvSpPr>
          <p:spPr>
            <a:xfrm>
              <a:off x="6019808" y="3937841"/>
              <a:ext cx="517941" cy="602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65"/>
            </a:p>
          </p:txBody>
        </p:sp>
        <p:sp>
          <p:nvSpPr>
            <p:cNvPr id="28" name="íṩľíḍè-Rectangle 29"/>
            <p:cNvSpPr/>
            <p:nvPr/>
          </p:nvSpPr>
          <p:spPr>
            <a:xfrm>
              <a:off x="6019808" y="3119014"/>
              <a:ext cx="517941" cy="1042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65"/>
            </a:p>
          </p:txBody>
        </p:sp>
      </p:grpSp>
      <p:sp>
        <p:nvSpPr>
          <p:cNvPr id="29" name="íṩľíḍè-Oval 31"/>
          <p:cNvSpPr/>
          <p:nvPr/>
        </p:nvSpPr>
        <p:spPr>
          <a:xfrm>
            <a:off x="6091263" y="5129655"/>
            <a:ext cx="375031" cy="3750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365"/>
          </a:p>
        </p:txBody>
      </p:sp>
      <p:sp>
        <p:nvSpPr>
          <p:cNvPr id="30" name="íṩľíḍè-Oval 32"/>
          <p:cNvSpPr/>
          <p:nvPr/>
        </p:nvSpPr>
        <p:spPr>
          <a:xfrm>
            <a:off x="6124138" y="5162531"/>
            <a:ext cx="309280" cy="309282"/>
          </a:xfrm>
          <a:prstGeom prst="ellipse">
            <a:avLst/>
          </a:prstGeom>
          <a:solidFill>
            <a:srgbClr val="368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365" dirty="0"/>
          </a:p>
        </p:txBody>
      </p:sp>
      <p:sp>
        <p:nvSpPr>
          <p:cNvPr id="31" name="íṩľíḍè-Rectangle 34"/>
          <p:cNvSpPr/>
          <p:nvPr/>
        </p:nvSpPr>
        <p:spPr>
          <a:xfrm rot="1120820">
            <a:off x="4338430" y="2643764"/>
            <a:ext cx="987751" cy="293060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365" dirty="0"/>
          </a:p>
        </p:txBody>
      </p:sp>
      <p:sp>
        <p:nvSpPr>
          <p:cNvPr id="32" name="íṩľíḍè-Rectangle 35"/>
          <p:cNvSpPr/>
          <p:nvPr/>
        </p:nvSpPr>
        <p:spPr>
          <a:xfrm rot="1120820">
            <a:off x="4602278" y="2854196"/>
            <a:ext cx="667570" cy="1895980"/>
          </a:xfrm>
          <a:prstGeom prst="rect">
            <a:avLst/>
          </a:prstGeom>
          <a:solidFill>
            <a:srgbClr val="368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365"/>
          </a:p>
        </p:txBody>
      </p:sp>
      <p:grpSp>
        <p:nvGrpSpPr>
          <p:cNvPr id="33" name="组合 32"/>
          <p:cNvGrpSpPr/>
          <p:nvPr/>
        </p:nvGrpSpPr>
        <p:grpSpPr>
          <a:xfrm>
            <a:off x="4581630" y="3831137"/>
            <a:ext cx="773163" cy="837117"/>
            <a:chOff x="4663566" y="3035206"/>
            <a:chExt cx="773163" cy="837117"/>
          </a:xfrm>
          <a:blipFill>
            <a:blip r:embed="rId4"/>
            <a:stretch>
              <a:fillRect/>
            </a:stretch>
          </a:blipFill>
        </p:grpSpPr>
        <p:sp>
          <p:nvSpPr>
            <p:cNvPr id="34" name="íṩľíḍè-Rectangle 36"/>
            <p:cNvSpPr/>
            <p:nvPr/>
          </p:nvSpPr>
          <p:spPr>
            <a:xfrm rot="1120820">
              <a:off x="4794118" y="3425917"/>
              <a:ext cx="517942" cy="602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65"/>
            </a:p>
          </p:txBody>
        </p:sp>
        <p:sp>
          <p:nvSpPr>
            <p:cNvPr id="35" name="íṩľíḍè-Rectangle 37"/>
            <p:cNvSpPr/>
            <p:nvPr/>
          </p:nvSpPr>
          <p:spPr>
            <a:xfrm rot="1120820">
              <a:off x="4728842" y="3618985"/>
              <a:ext cx="517942" cy="602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65" dirty="0"/>
            </a:p>
          </p:txBody>
        </p:sp>
        <p:sp>
          <p:nvSpPr>
            <p:cNvPr id="36" name="íṩľíḍè-Rectangle 38"/>
            <p:cNvSpPr/>
            <p:nvPr/>
          </p:nvSpPr>
          <p:spPr>
            <a:xfrm rot="1120820">
              <a:off x="4663566" y="3812054"/>
              <a:ext cx="517942" cy="602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65"/>
            </a:p>
          </p:txBody>
        </p:sp>
        <p:sp>
          <p:nvSpPr>
            <p:cNvPr id="37" name="íṩľíḍè-Rectangle 39"/>
            <p:cNvSpPr/>
            <p:nvPr/>
          </p:nvSpPr>
          <p:spPr>
            <a:xfrm rot="1120820">
              <a:off x="4918787" y="3035206"/>
              <a:ext cx="517942" cy="1042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65"/>
            </a:p>
          </p:txBody>
        </p:sp>
      </p:grpSp>
      <p:sp>
        <p:nvSpPr>
          <p:cNvPr id="38" name="íṩľíḍè-Oval 41"/>
          <p:cNvSpPr/>
          <p:nvPr/>
        </p:nvSpPr>
        <p:spPr>
          <a:xfrm rot="1120820">
            <a:off x="4302890" y="4932792"/>
            <a:ext cx="375031" cy="3750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365"/>
          </a:p>
        </p:txBody>
      </p:sp>
      <p:sp>
        <p:nvSpPr>
          <p:cNvPr id="39" name="íṩľíḍè-Oval 42"/>
          <p:cNvSpPr/>
          <p:nvPr/>
        </p:nvSpPr>
        <p:spPr>
          <a:xfrm rot="1120820">
            <a:off x="4335766" y="4965668"/>
            <a:ext cx="309280" cy="309282"/>
          </a:xfrm>
          <a:prstGeom prst="ellipse">
            <a:avLst/>
          </a:prstGeom>
          <a:solidFill>
            <a:srgbClr val="368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365" dirty="0"/>
          </a:p>
        </p:txBody>
      </p:sp>
      <p:grpSp>
        <p:nvGrpSpPr>
          <p:cNvPr id="40" name="组合 39"/>
          <p:cNvGrpSpPr/>
          <p:nvPr/>
        </p:nvGrpSpPr>
        <p:grpSpPr>
          <a:xfrm>
            <a:off x="484509" y="2561774"/>
            <a:ext cx="4114389" cy="3044779"/>
            <a:chOff x="1626835" y="2221566"/>
            <a:chExt cx="3230415" cy="2708307"/>
          </a:xfrm>
        </p:grpSpPr>
        <p:sp>
          <p:nvSpPr>
            <p:cNvPr id="41" name="文本框 40"/>
            <p:cNvSpPr txBox="1"/>
            <p:nvPr/>
          </p:nvSpPr>
          <p:spPr>
            <a:xfrm>
              <a:off x="1811199" y="2221566"/>
              <a:ext cx="2133781" cy="4654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b="1" dirty="0">
                  <a:latin typeface="Times" panose="02020603050405020304" pitchFamily="18" charset="0"/>
                  <a:cs typeface="Times" panose="02020603050405020304" pitchFamily="18" charset="0"/>
                </a:rPr>
                <a:t>Grammar</a:t>
              </a: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626835" y="2687681"/>
              <a:ext cx="3230415" cy="224219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2000" b="1" dirty="0">
                  <a:solidFill>
                    <a:schemeClr val="bg1"/>
                  </a:solidFill>
                  <a:latin typeface="Times" panose="02020603050405020304" pitchFamily="18" charset="0"/>
                  <a:ea typeface="+mj-ea"/>
                  <a:cs typeface="Times" panose="02020603050405020304" pitchFamily="18" charset="0"/>
                </a:rPr>
                <a:t>+ how well you use the correct forms of words </a:t>
              </a:r>
            </a:p>
            <a:p>
              <a:pPr>
                <a:lnSpc>
                  <a:spcPct val="114000"/>
                </a:lnSpc>
              </a:pPr>
              <a:r>
                <a:rPr lang="en-US" altLang="zh-CN" sz="2000" b="1" dirty="0">
                  <a:solidFill>
                    <a:schemeClr val="bg1"/>
                  </a:solidFill>
                  <a:latin typeface="Times" panose="02020603050405020304" pitchFamily="18" charset="0"/>
                  <a:ea typeface="+mj-ea"/>
                  <a:cs typeface="Times" panose="02020603050405020304" pitchFamily="18" charset="0"/>
                </a:rPr>
                <a:t>+ correct sentence structures </a:t>
              </a:r>
            </a:p>
            <a:p>
              <a:pPr marL="285750" indent="-285750">
                <a:lnSpc>
                  <a:spcPct val="114000"/>
                </a:lnSpc>
                <a:buFont typeface="Symbol" pitchFamily="2" charset="2"/>
                <a:buChar char="Þ"/>
              </a:pPr>
              <a:r>
                <a:rPr lang="en-US" altLang="zh-CN" sz="2000" b="1" dirty="0">
                  <a:solidFill>
                    <a:schemeClr val="bg1"/>
                  </a:solidFill>
                  <a:latin typeface="Times" panose="02020603050405020304" pitchFamily="18" charset="0"/>
                  <a:ea typeface="+mj-ea"/>
                  <a:cs typeface="Times" panose="02020603050405020304" pitchFamily="18" charset="0"/>
                </a:rPr>
                <a:t>make a clear and accurate description of the photo. </a:t>
              </a:r>
            </a:p>
            <a:p>
              <a:pPr>
                <a:lnSpc>
                  <a:spcPct val="114000"/>
                </a:lnSpc>
              </a:pPr>
              <a:r>
                <a:rPr lang="en-US" altLang="zh-CN" sz="2000" b="1" dirty="0">
                  <a:solidFill>
                    <a:schemeClr val="bg1"/>
                  </a:solidFill>
                  <a:latin typeface="Times" panose="02020603050405020304" pitchFamily="18" charset="0"/>
                  <a:ea typeface="+mj-ea"/>
                  <a:cs typeface="Times" panose="02020603050405020304" pitchFamily="18" charset="0"/>
                </a:rPr>
                <a:t>+ try to use a variety of different grammatical structures.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007550" y="1603465"/>
            <a:ext cx="3813946" cy="2571236"/>
            <a:chOff x="726470" y="2355268"/>
            <a:chExt cx="3392475" cy="2287095"/>
          </a:xfrm>
        </p:grpSpPr>
        <p:sp>
          <p:nvSpPr>
            <p:cNvPr id="44" name="文本框 43"/>
            <p:cNvSpPr txBox="1"/>
            <p:nvPr/>
          </p:nvSpPr>
          <p:spPr>
            <a:xfrm>
              <a:off x="1267558" y="2355268"/>
              <a:ext cx="2133781" cy="43802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600" b="1" dirty="0">
                  <a:latin typeface="Times" panose="02020603050405020304" pitchFamily="18" charset="0"/>
                  <a:cs typeface="Times" panose="02020603050405020304" pitchFamily="18" charset="0"/>
                </a:rPr>
                <a:t>Vocabulary</a:t>
              </a: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726470" y="2687681"/>
              <a:ext cx="3392475" cy="195468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14000"/>
                </a:lnSpc>
              </a:pPr>
              <a:r>
                <a:rPr lang="en-US" altLang="zh-CN" sz="2000" b="1" dirty="0">
                  <a:solidFill>
                    <a:schemeClr val="bg1"/>
                  </a:solidFill>
                  <a:latin typeface="Times" panose="02020603050405020304" pitchFamily="18" charset="0"/>
                  <a:ea typeface="+mj-ea"/>
                  <a:cs typeface="Times" panose="02020603050405020304" pitchFamily="18" charset="0"/>
                </a:rPr>
                <a:t>+ the number of words </a:t>
              </a:r>
            </a:p>
            <a:p>
              <a:pPr algn="l">
                <a:lnSpc>
                  <a:spcPct val="114000"/>
                </a:lnSpc>
              </a:pPr>
              <a:r>
                <a:rPr lang="en-US" altLang="zh-CN" sz="2000" b="1" dirty="0">
                  <a:solidFill>
                    <a:schemeClr val="bg1"/>
                  </a:solidFill>
                  <a:latin typeface="Times" panose="02020603050405020304" pitchFamily="18" charset="0"/>
                  <a:ea typeface="+mj-ea"/>
                  <a:cs typeface="Times" panose="02020603050405020304" pitchFamily="18" charset="0"/>
                </a:rPr>
                <a:t>+ the kinds of words you use to describe the photo. </a:t>
              </a:r>
            </a:p>
            <a:p>
              <a:pPr algn="l">
                <a:lnSpc>
                  <a:spcPct val="114000"/>
                </a:lnSpc>
              </a:pPr>
              <a:r>
                <a:rPr lang="en-US" altLang="zh-CN" sz="2000" b="1" dirty="0">
                  <a:solidFill>
                    <a:schemeClr val="bg1"/>
                  </a:solidFill>
                  <a:latin typeface="Times" panose="02020603050405020304" pitchFamily="18" charset="0"/>
                  <a:ea typeface="+mj-ea"/>
                  <a:cs typeface="Times" panose="02020603050405020304" pitchFamily="18" charset="0"/>
                </a:rPr>
                <a:t>+ use a variety of vocabulary to accurately talk about what is in the photo.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7847459" y="3967976"/>
            <a:ext cx="4502558" cy="2897995"/>
            <a:chOff x="1571822" y="2307158"/>
            <a:chExt cx="2601889" cy="2577744"/>
          </a:xfrm>
        </p:grpSpPr>
        <p:sp>
          <p:nvSpPr>
            <p:cNvPr id="47" name="文本框 46"/>
            <p:cNvSpPr txBox="1"/>
            <p:nvPr/>
          </p:nvSpPr>
          <p:spPr>
            <a:xfrm>
              <a:off x="2039930" y="2307158"/>
              <a:ext cx="2133781" cy="43802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400" b="1" dirty="0">
                  <a:latin typeface="Arial" panose="020B0604020202020204" pitchFamily="34" charset="0"/>
                </a:rPr>
                <a:t>      </a:t>
              </a:r>
              <a:r>
                <a:rPr lang="en-US" altLang="zh-CN" sz="2600" b="1" dirty="0">
                  <a:latin typeface="Times" panose="02020603050405020304" pitchFamily="18" charset="0"/>
                  <a:cs typeface="Times" panose="02020603050405020304" pitchFamily="18" charset="0"/>
                </a:rPr>
                <a:t>Cohesion</a:t>
              </a: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571822" y="2618129"/>
              <a:ext cx="2547123" cy="226677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2000" b="1" dirty="0">
                  <a:solidFill>
                    <a:schemeClr val="bg1"/>
                  </a:solidFill>
                  <a:latin typeface="Times" panose="02020603050405020304" pitchFamily="18" charset="0"/>
                  <a:ea typeface="+mj-ea"/>
                  <a:cs typeface="Times" panose="02020603050405020304" pitchFamily="18" charset="0"/>
                </a:rPr>
                <a:t>+ how well the information in your description fits together in a clear and  easy-to-understand manner. </a:t>
              </a:r>
            </a:p>
            <a:p>
              <a:pPr>
                <a:lnSpc>
                  <a:spcPct val="114000"/>
                </a:lnSpc>
              </a:pPr>
              <a:r>
                <a:rPr lang="en-US" altLang="zh-CN" sz="2000" b="1" dirty="0">
                  <a:solidFill>
                    <a:schemeClr val="bg1"/>
                  </a:solidFill>
                  <a:latin typeface="Times" panose="02020603050405020304" pitchFamily="18" charset="0"/>
                  <a:ea typeface="+mj-ea"/>
                  <a:cs typeface="Times" panose="02020603050405020304" pitchFamily="18" charset="0"/>
                </a:rPr>
                <a:t>+ a cohesive response uses conjunctions, references, and  other language tools to make a well-organized description.</a:t>
              </a:r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1885372" y="189064"/>
            <a:ext cx="7186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en-US" altLang="zh-CN" sz="3200" b="1" dirty="0">
                <a:latin typeface="Times" panose="02020603050405020304" pitchFamily="18" charset="0"/>
                <a:ea typeface="Arial" panose="020B0604020202020204" pitchFamily="34" charset="0"/>
                <a:cs typeface="Times" panose="02020603050405020304" pitchFamily="18" charset="0"/>
              </a:rPr>
              <a:t>Tips and Tasks for Answering</a:t>
            </a: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zh-CN" sz="3200" b="1" dirty="0">
                <a:latin typeface="Times" panose="02020603050405020304" pitchFamily="18" charset="0"/>
                <a:ea typeface="Arial" panose="020B0604020202020204" pitchFamily="34" charset="0"/>
                <a:cs typeface="Times" panose="02020603050405020304" pitchFamily="18" charset="0"/>
              </a:rPr>
              <a:t>Correctly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85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1" r="71796" b="2026"/>
          <a:stretch>
            <a:fillRect/>
          </a:stretch>
        </p:blipFill>
        <p:spPr>
          <a:xfrm>
            <a:off x="0" y="188802"/>
            <a:ext cx="1521727" cy="172690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58" t="4678" r="57746" b="75664"/>
          <a:stretch>
            <a:fillRect/>
          </a:stretch>
        </p:blipFill>
        <p:spPr>
          <a:xfrm>
            <a:off x="1521727" y="583858"/>
            <a:ext cx="1308531" cy="9367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62" t="73324" r="6725"/>
          <a:stretch>
            <a:fillRect/>
          </a:stretch>
        </p:blipFill>
        <p:spPr>
          <a:xfrm flipV="1">
            <a:off x="10741425" y="0"/>
            <a:ext cx="1450575" cy="76551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01" t="26832" r="1021" b="26988"/>
          <a:stretch>
            <a:fillRect/>
          </a:stretch>
        </p:blipFill>
        <p:spPr>
          <a:xfrm>
            <a:off x="10741425" y="583858"/>
            <a:ext cx="1080070" cy="115833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55" t="1558" r="4718" b="60299"/>
          <a:stretch>
            <a:fillRect/>
          </a:stretch>
        </p:blipFill>
        <p:spPr>
          <a:xfrm>
            <a:off x="8712935" y="426061"/>
            <a:ext cx="1790833" cy="1094587"/>
          </a:xfrm>
          <a:custGeom>
            <a:avLst/>
            <a:gdLst>
              <a:gd name="connsiteX0" fmla="*/ 0 w 2575775"/>
              <a:gd name="connsiteY0" fmla="*/ 0 h 1574357"/>
              <a:gd name="connsiteX1" fmla="*/ 2575775 w 2575775"/>
              <a:gd name="connsiteY1" fmla="*/ 0 h 1574357"/>
              <a:gd name="connsiteX2" fmla="*/ 2575775 w 2575775"/>
              <a:gd name="connsiteY2" fmla="*/ 780707 h 1574357"/>
              <a:gd name="connsiteX3" fmla="*/ 0 w 2575775"/>
              <a:gd name="connsiteY3" fmla="*/ 1574357 h 157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775" h="1574357">
                <a:moveTo>
                  <a:pt x="0" y="0"/>
                </a:moveTo>
                <a:lnTo>
                  <a:pt x="2575775" y="0"/>
                </a:lnTo>
                <a:lnTo>
                  <a:pt x="2575775" y="780707"/>
                </a:lnTo>
                <a:lnTo>
                  <a:pt x="0" y="1574357"/>
                </a:lnTo>
                <a:close/>
              </a:path>
            </a:pathLst>
          </a:cu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194" y="1916154"/>
            <a:ext cx="4970127" cy="3399998"/>
          </a:xfrm>
          <a:prstGeom prst="rect">
            <a:avLst/>
          </a:prstGeom>
        </p:spPr>
      </p:pic>
      <p:pic>
        <p:nvPicPr>
          <p:cNvPr id="39" name="Question 03 Track 03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9538" y="5789967"/>
            <a:ext cx="1022649" cy="8399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60515" y="2104506"/>
            <a:ext cx="6035096" cy="31085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I see … people in the picture.</a:t>
            </a:r>
          </a:p>
          <a:p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I think this must be …. (</a:t>
            </a:r>
            <a:r>
              <a:rPr lang="en-US" sz="2800" dirty="0" err="1">
                <a:latin typeface="Times" panose="02020603050405020304" pitchFamily="18" charset="0"/>
                <a:cs typeface="Times" panose="02020603050405020304" pitchFamily="18" charset="0"/>
              </a:rPr>
              <a:t>địa</a:t>
            </a:r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2800" dirty="0" err="1">
                <a:latin typeface="Times" panose="02020603050405020304" pitchFamily="18" charset="0"/>
                <a:cs typeface="Times" panose="02020603050405020304" pitchFamily="18" charset="0"/>
              </a:rPr>
              <a:t>điểm</a:t>
            </a:r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).</a:t>
            </a:r>
          </a:p>
          <a:p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There’s a …</a:t>
            </a:r>
          </a:p>
          <a:p>
            <a:r>
              <a:rPr lang="en-US" sz="2800" dirty="0" err="1">
                <a:latin typeface="Times" panose="02020603050405020304" pitchFamily="18" charset="0"/>
                <a:cs typeface="Times" panose="02020603050405020304" pitchFamily="18" charset="0"/>
              </a:rPr>
              <a:t>Dự</a:t>
            </a:r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2800" dirty="0" err="1">
                <a:latin typeface="Times" panose="02020603050405020304" pitchFamily="18" charset="0"/>
                <a:cs typeface="Times" panose="02020603050405020304" pitchFamily="18" charset="0"/>
              </a:rPr>
              <a:t>đoán</a:t>
            </a:r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: must be, seems to…, it looks like…, maybe, probably.</a:t>
            </a:r>
          </a:p>
          <a:p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She/ He’s wearing… a</a:t>
            </a:r>
          </a:p>
          <a:p>
            <a: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  <a:t>The oven, the bread</a:t>
            </a:r>
          </a:p>
        </p:txBody>
      </p:sp>
    </p:spTree>
    <p:extLst>
      <p:ext uri="{BB962C8B-B14F-4D97-AF65-F5344CB8AC3E}">
        <p14:creationId xmlns:p14="http://schemas.microsoft.com/office/powerpoint/2010/main" val="275840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59474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audio>
              <p:cMediaNode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  <p:bldLst>
      <p:bldP spid="3" grpId="0" build="p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游ゴシック Light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Arial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Arial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Arial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Arial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Arial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Arial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1922</TotalTime>
  <Words>614</Words>
  <Application>Microsoft Office PowerPoint</Application>
  <PresentationFormat>Widescreen</PresentationFormat>
  <Paragraphs>71</Paragraphs>
  <Slides>15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Symbol</vt:lpstr>
      <vt:lpstr>Times</vt:lpstr>
      <vt:lpstr>Office 主题​​</vt:lpstr>
      <vt:lpstr>LESSON 5 SPEAKING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PC</dc:creator>
  <cp:lastModifiedBy>ADMIN</cp:lastModifiedBy>
  <cp:revision>79</cp:revision>
  <dcterms:created xsi:type="dcterms:W3CDTF">2018-03-12T09:19:00Z</dcterms:created>
  <dcterms:modified xsi:type="dcterms:W3CDTF">2023-08-11T03:46:14Z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1033-11.2.0.11251</vt:lpwstr>
  </property>
  <property fmtid="{D5CDD505-2E9C-101B-9397-08002B2CF9AE}" pid="3" name="ICV">
    <vt:lpwstr>495C89FA83664A69923917C02ACA4192</vt:lpwstr>
  </property>
</Properties>
</file>